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5" r:id="rId3"/>
    <p:sldId id="266" r:id="rId4"/>
    <p:sldId id="264" r:id="rId5"/>
    <p:sldId id="262" r:id="rId6"/>
    <p:sldId id="260" r:id="rId7"/>
    <p:sldId id="263" r:id="rId8"/>
    <p:sldId id="267" r:id="rId9"/>
  </p:sldIdLst>
  <p:sldSz cx="126190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-82" y="-355"/>
      </p:cViewPr>
      <p:guideLst>
        <p:guide orient="horz" pos="2160"/>
        <p:guide pos="39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A8878-5446-4528-AF51-11A7CA547FA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D4F43F1-A57B-460E-A18A-CB6C5F3A49F2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As Is</a:t>
          </a:r>
          <a:endParaRPr lang="en-US" b="1" dirty="0">
            <a:latin typeface="+mj-lt"/>
          </a:endParaRPr>
        </a:p>
      </dgm:t>
    </dgm:pt>
    <dgm:pt modelId="{B365330A-6C5D-4979-8300-6248DA432E08}" type="parTrans" cxnId="{C66F0742-2236-47F4-80D3-0DE75ECC6B27}">
      <dgm:prSet/>
      <dgm:spPr/>
      <dgm:t>
        <a:bodyPr/>
        <a:lstStyle/>
        <a:p>
          <a:endParaRPr lang="en-US"/>
        </a:p>
      </dgm:t>
    </dgm:pt>
    <dgm:pt modelId="{F122903A-7D83-435C-BFC6-CCFE5508BCE3}" type="sibTrans" cxnId="{C66F0742-2236-47F4-80D3-0DE75ECC6B27}">
      <dgm:prSet/>
      <dgm:spPr/>
      <dgm:t>
        <a:bodyPr/>
        <a:lstStyle/>
        <a:p>
          <a:endParaRPr lang="en-US"/>
        </a:p>
      </dgm:t>
    </dgm:pt>
    <dgm:pt modelId="{EC190841-1E12-47A6-92B7-2F58284751A0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Leverage Points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ACE2ECFD-15AD-439E-9B27-3C82F9AA4312}" type="parTrans" cxnId="{06C7A9B8-F16E-4758-BC15-0B313D2BFA41}">
      <dgm:prSet/>
      <dgm:spPr/>
      <dgm:t>
        <a:bodyPr/>
        <a:lstStyle/>
        <a:p>
          <a:endParaRPr lang="en-US"/>
        </a:p>
      </dgm:t>
    </dgm:pt>
    <dgm:pt modelId="{42464BCC-E4B2-4D6F-BB31-8ECE837637EA}" type="sibTrans" cxnId="{06C7A9B8-F16E-4758-BC15-0B313D2BFA41}">
      <dgm:prSet/>
      <dgm:spPr/>
      <dgm:t>
        <a:bodyPr/>
        <a:lstStyle/>
        <a:p>
          <a:endParaRPr lang="en-US"/>
        </a:p>
      </dgm:t>
    </dgm:pt>
    <dgm:pt modelId="{6A1FE095-2063-4B33-B9EA-1EA6B1D33E5D}">
      <dgm:prSet phldrT="[Text]" custT="1"/>
      <dgm:spPr/>
      <dgm:t>
        <a:bodyPr/>
        <a:lstStyle/>
        <a:p>
          <a:r>
            <a:rPr lang="en-US" sz="2800" b="1" dirty="0" smtClean="0">
              <a:latin typeface="+mj-lt"/>
            </a:rPr>
            <a:t>Breakthrough</a:t>
          </a:r>
          <a:endParaRPr lang="en-US" sz="2800" b="1" dirty="0">
            <a:latin typeface="+mj-lt"/>
          </a:endParaRPr>
        </a:p>
      </dgm:t>
    </dgm:pt>
    <dgm:pt modelId="{8F2FD19A-A212-4C3C-89F6-43CDD1BB1A40}" type="parTrans" cxnId="{11354743-C6F3-4D49-B4CC-3D587FD1FB3E}">
      <dgm:prSet/>
      <dgm:spPr/>
      <dgm:t>
        <a:bodyPr/>
        <a:lstStyle/>
        <a:p>
          <a:endParaRPr lang="en-US"/>
        </a:p>
      </dgm:t>
    </dgm:pt>
    <dgm:pt modelId="{4DCF8865-272C-43BA-A6B0-DBD091EAC557}" type="sibTrans" cxnId="{11354743-C6F3-4D49-B4CC-3D587FD1FB3E}">
      <dgm:prSet/>
      <dgm:spPr/>
      <dgm:t>
        <a:bodyPr/>
        <a:lstStyle/>
        <a:p>
          <a:endParaRPr lang="en-US"/>
        </a:p>
      </dgm:t>
    </dgm:pt>
    <dgm:pt modelId="{0860B2D0-211C-4165-809A-9AC5C239A215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Future State</a:t>
          </a:r>
          <a:endParaRPr lang="en-US" b="1" dirty="0">
            <a:latin typeface="+mj-lt"/>
          </a:endParaRPr>
        </a:p>
      </dgm:t>
    </dgm:pt>
    <dgm:pt modelId="{0DDDECA4-A3DA-405C-88AA-D13E8E337030}" type="parTrans" cxnId="{612D64C8-B24A-4621-8689-37FE16D83B05}">
      <dgm:prSet/>
      <dgm:spPr/>
      <dgm:t>
        <a:bodyPr/>
        <a:lstStyle/>
        <a:p>
          <a:endParaRPr lang="en-US"/>
        </a:p>
      </dgm:t>
    </dgm:pt>
    <dgm:pt modelId="{FF0691CA-73EF-4C53-8D9C-0343FCB5C465}" type="sibTrans" cxnId="{612D64C8-B24A-4621-8689-37FE16D83B05}">
      <dgm:prSet/>
      <dgm:spPr/>
      <dgm:t>
        <a:bodyPr/>
        <a:lstStyle/>
        <a:p>
          <a:endParaRPr lang="en-US"/>
        </a:p>
      </dgm:t>
    </dgm:pt>
    <dgm:pt modelId="{24489E93-B6F8-4E2A-84A7-82C9E96D81BE}" type="pres">
      <dgm:prSet presAssocID="{5B4A8878-5446-4528-AF51-11A7CA547FAC}" presName="arrowDiagram" presStyleCnt="0">
        <dgm:presLayoutVars>
          <dgm:chMax val="5"/>
          <dgm:dir/>
          <dgm:resizeHandles val="exact"/>
        </dgm:presLayoutVars>
      </dgm:prSet>
      <dgm:spPr/>
    </dgm:pt>
    <dgm:pt modelId="{4DD0E49A-CC44-472B-A204-E9FF21872830}" type="pres">
      <dgm:prSet presAssocID="{5B4A8878-5446-4528-AF51-11A7CA547FAC}" presName="arrow" presStyleLbl="bgShp" presStyleIdx="0" presStyleCnt="1" custScaleX="102797" custLinFactNeighborX="14502"/>
      <dgm:spPr>
        <a:solidFill>
          <a:schemeClr val="accent5"/>
        </a:solidFill>
      </dgm:spPr>
    </dgm:pt>
    <dgm:pt modelId="{64609948-BAA2-40B9-BC34-DA520BCCA4A1}" type="pres">
      <dgm:prSet presAssocID="{5B4A8878-5446-4528-AF51-11A7CA547FAC}" presName="arrowDiagram4" presStyleCnt="0"/>
      <dgm:spPr/>
    </dgm:pt>
    <dgm:pt modelId="{5DBFFA74-5AE0-4678-B9CE-C1D6108EA572}" type="pres">
      <dgm:prSet presAssocID="{3D4F43F1-A57B-460E-A18A-CB6C5F3A49F2}" presName="bullet4a" presStyleLbl="node1" presStyleIdx="0" presStyleCnt="4"/>
      <dgm:spPr/>
    </dgm:pt>
    <dgm:pt modelId="{02BADDCA-74F9-42A2-A869-2F21B692DC22}" type="pres">
      <dgm:prSet presAssocID="{3D4F43F1-A57B-460E-A18A-CB6C5F3A49F2}" presName="textBox4a" presStyleLbl="revTx" presStyleIdx="0" presStyleCnt="4">
        <dgm:presLayoutVars>
          <dgm:bulletEnabled val="1"/>
        </dgm:presLayoutVars>
      </dgm:prSet>
      <dgm:spPr/>
    </dgm:pt>
    <dgm:pt modelId="{780B7F0F-0700-49ED-B2AC-6EE124112D80}" type="pres">
      <dgm:prSet presAssocID="{EC190841-1E12-47A6-92B7-2F58284751A0}" presName="bullet4b" presStyleLbl="node1" presStyleIdx="1" presStyleCnt="4"/>
      <dgm:spPr/>
    </dgm:pt>
    <dgm:pt modelId="{85039447-0EE5-4323-8420-B763731000C6}" type="pres">
      <dgm:prSet presAssocID="{EC190841-1E12-47A6-92B7-2F58284751A0}" presName="textBox4b" presStyleLbl="revTx" presStyleIdx="1" presStyleCnt="4">
        <dgm:presLayoutVars>
          <dgm:bulletEnabled val="1"/>
        </dgm:presLayoutVars>
      </dgm:prSet>
      <dgm:spPr/>
    </dgm:pt>
    <dgm:pt modelId="{53AEE427-7275-4B23-AA4C-9F4076788EEB}" type="pres">
      <dgm:prSet presAssocID="{6A1FE095-2063-4B33-B9EA-1EA6B1D33E5D}" presName="bullet4c" presStyleLbl="node1" presStyleIdx="2" presStyleCnt="4"/>
      <dgm:spPr/>
    </dgm:pt>
    <dgm:pt modelId="{DED4B5C3-E599-4C77-B617-D9CBE9C93399}" type="pres">
      <dgm:prSet presAssocID="{6A1FE095-2063-4B33-B9EA-1EA6B1D33E5D}" presName="textBox4c" presStyleLbl="revTx" presStyleIdx="2" presStyleCnt="4" custScaleX="150979">
        <dgm:presLayoutVars>
          <dgm:bulletEnabled val="1"/>
        </dgm:presLayoutVars>
      </dgm:prSet>
      <dgm:spPr/>
    </dgm:pt>
    <dgm:pt modelId="{CD046273-B2DE-4CB1-89B3-FB862CEB348E}" type="pres">
      <dgm:prSet presAssocID="{0860B2D0-211C-4165-809A-9AC5C239A215}" presName="bullet4d" presStyleLbl="node1" presStyleIdx="3" presStyleCnt="4"/>
      <dgm:spPr/>
    </dgm:pt>
    <dgm:pt modelId="{F8CF7E77-135C-4649-A6E2-3B3154105A1B}" type="pres">
      <dgm:prSet presAssocID="{0860B2D0-211C-4165-809A-9AC5C239A215}" presName="textBox4d" presStyleLbl="revTx" presStyleIdx="3" presStyleCnt="4" custLinFactNeighborX="11879" custLinFactNeighborY="-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7E34C-091C-467D-9AFB-A57F93323E75}" type="presOf" srcId="{3D4F43F1-A57B-460E-A18A-CB6C5F3A49F2}" destId="{02BADDCA-74F9-42A2-A869-2F21B692DC22}" srcOrd="0" destOrd="0" presId="urn:microsoft.com/office/officeart/2005/8/layout/arrow2"/>
    <dgm:cxn modelId="{918E4298-1ABA-4E1E-AF22-AEFAA7494CAE}" type="presOf" srcId="{0860B2D0-211C-4165-809A-9AC5C239A215}" destId="{F8CF7E77-135C-4649-A6E2-3B3154105A1B}" srcOrd="0" destOrd="0" presId="urn:microsoft.com/office/officeart/2005/8/layout/arrow2"/>
    <dgm:cxn modelId="{C66F0742-2236-47F4-80D3-0DE75ECC6B27}" srcId="{5B4A8878-5446-4528-AF51-11A7CA547FAC}" destId="{3D4F43F1-A57B-460E-A18A-CB6C5F3A49F2}" srcOrd="0" destOrd="0" parTransId="{B365330A-6C5D-4979-8300-6248DA432E08}" sibTransId="{F122903A-7D83-435C-BFC6-CCFE5508BCE3}"/>
    <dgm:cxn modelId="{612D64C8-B24A-4621-8689-37FE16D83B05}" srcId="{5B4A8878-5446-4528-AF51-11A7CA547FAC}" destId="{0860B2D0-211C-4165-809A-9AC5C239A215}" srcOrd="3" destOrd="0" parTransId="{0DDDECA4-A3DA-405C-88AA-D13E8E337030}" sibTransId="{FF0691CA-73EF-4C53-8D9C-0343FCB5C465}"/>
    <dgm:cxn modelId="{67EF469D-4E07-40C7-AB50-55066F8FC8B0}" type="presOf" srcId="{6A1FE095-2063-4B33-B9EA-1EA6B1D33E5D}" destId="{DED4B5C3-E599-4C77-B617-D9CBE9C93399}" srcOrd="0" destOrd="0" presId="urn:microsoft.com/office/officeart/2005/8/layout/arrow2"/>
    <dgm:cxn modelId="{11354743-C6F3-4D49-B4CC-3D587FD1FB3E}" srcId="{5B4A8878-5446-4528-AF51-11A7CA547FAC}" destId="{6A1FE095-2063-4B33-B9EA-1EA6B1D33E5D}" srcOrd="2" destOrd="0" parTransId="{8F2FD19A-A212-4C3C-89F6-43CDD1BB1A40}" sibTransId="{4DCF8865-272C-43BA-A6B0-DBD091EAC557}"/>
    <dgm:cxn modelId="{317821EA-3D8E-4D8D-8F85-89D50CE02624}" type="presOf" srcId="{EC190841-1E12-47A6-92B7-2F58284751A0}" destId="{85039447-0EE5-4323-8420-B763731000C6}" srcOrd="0" destOrd="0" presId="urn:microsoft.com/office/officeart/2005/8/layout/arrow2"/>
    <dgm:cxn modelId="{F95D19ED-EF1A-4C7C-AB42-62F6A168C9A0}" type="presOf" srcId="{5B4A8878-5446-4528-AF51-11A7CA547FAC}" destId="{24489E93-B6F8-4E2A-84A7-82C9E96D81BE}" srcOrd="0" destOrd="0" presId="urn:microsoft.com/office/officeart/2005/8/layout/arrow2"/>
    <dgm:cxn modelId="{06C7A9B8-F16E-4758-BC15-0B313D2BFA41}" srcId="{5B4A8878-5446-4528-AF51-11A7CA547FAC}" destId="{EC190841-1E12-47A6-92B7-2F58284751A0}" srcOrd="1" destOrd="0" parTransId="{ACE2ECFD-15AD-439E-9B27-3C82F9AA4312}" sibTransId="{42464BCC-E4B2-4D6F-BB31-8ECE837637EA}"/>
    <dgm:cxn modelId="{2C6DD3D1-EFDF-4CDB-B585-9723AE0AE7CD}" type="presParOf" srcId="{24489E93-B6F8-4E2A-84A7-82C9E96D81BE}" destId="{4DD0E49A-CC44-472B-A204-E9FF21872830}" srcOrd="0" destOrd="0" presId="urn:microsoft.com/office/officeart/2005/8/layout/arrow2"/>
    <dgm:cxn modelId="{7249ED33-1FB5-411C-A065-A1091A8D44AD}" type="presParOf" srcId="{24489E93-B6F8-4E2A-84A7-82C9E96D81BE}" destId="{64609948-BAA2-40B9-BC34-DA520BCCA4A1}" srcOrd="1" destOrd="0" presId="urn:microsoft.com/office/officeart/2005/8/layout/arrow2"/>
    <dgm:cxn modelId="{65ABDAE8-8B32-4111-AA7A-F50CA7145E61}" type="presParOf" srcId="{64609948-BAA2-40B9-BC34-DA520BCCA4A1}" destId="{5DBFFA74-5AE0-4678-B9CE-C1D6108EA572}" srcOrd="0" destOrd="0" presId="urn:microsoft.com/office/officeart/2005/8/layout/arrow2"/>
    <dgm:cxn modelId="{B61292E6-A6FD-4452-9DE6-86EC808E9C9F}" type="presParOf" srcId="{64609948-BAA2-40B9-BC34-DA520BCCA4A1}" destId="{02BADDCA-74F9-42A2-A869-2F21B692DC22}" srcOrd="1" destOrd="0" presId="urn:microsoft.com/office/officeart/2005/8/layout/arrow2"/>
    <dgm:cxn modelId="{634CB2F1-35C2-4693-A4E3-3B26DA29B78D}" type="presParOf" srcId="{64609948-BAA2-40B9-BC34-DA520BCCA4A1}" destId="{780B7F0F-0700-49ED-B2AC-6EE124112D80}" srcOrd="2" destOrd="0" presId="urn:microsoft.com/office/officeart/2005/8/layout/arrow2"/>
    <dgm:cxn modelId="{0FC815E2-F0AA-4778-B642-902C64ACE27E}" type="presParOf" srcId="{64609948-BAA2-40B9-BC34-DA520BCCA4A1}" destId="{85039447-0EE5-4323-8420-B763731000C6}" srcOrd="3" destOrd="0" presId="urn:microsoft.com/office/officeart/2005/8/layout/arrow2"/>
    <dgm:cxn modelId="{8423417D-5DA7-48DA-8B34-E26F714A98E3}" type="presParOf" srcId="{64609948-BAA2-40B9-BC34-DA520BCCA4A1}" destId="{53AEE427-7275-4B23-AA4C-9F4076788EEB}" srcOrd="4" destOrd="0" presId="urn:microsoft.com/office/officeart/2005/8/layout/arrow2"/>
    <dgm:cxn modelId="{8AC59C55-A75B-47A3-A56E-0AB22EC7DE84}" type="presParOf" srcId="{64609948-BAA2-40B9-BC34-DA520BCCA4A1}" destId="{DED4B5C3-E599-4C77-B617-D9CBE9C93399}" srcOrd="5" destOrd="0" presId="urn:microsoft.com/office/officeart/2005/8/layout/arrow2"/>
    <dgm:cxn modelId="{E2D52156-F1D3-481B-96AD-5B392C2C2B88}" type="presParOf" srcId="{64609948-BAA2-40B9-BC34-DA520BCCA4A1}" destId="{CD046273-B2DE-4CB1-89B3-FB862CEB348E}" srcOrd="6" destOrd="0" presId="urn:microsoft.com/office/officeart/2005/8/layout/arrow2"/>
    <dgm:cxn modelId="{2A020F10-2AF8-4C83-8886-C7B4BCD57956}" type="presParOf" srcId="{64609948-BAA2-40B9-BC34-DA520BCCA4A1}" destId="{F8CF7E77-135C-4649-A6E2-3B3154105A1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D0E49A-CC44-472B-A204-E9FF21872830}">
      <dsp:nvSpPr>
        <dsp:cNvPr id="0" name=""/>
        <dsp:cNvSpPr/>
      </dsp:nvSpPr>
      <dsp:spPr>
        <a:xfrm>
          <a:off x="2602698" y="0"/>
          <a:ext cx="9224527" cy="560846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FFA74-5AE0-4678-B9CE-C1D6108EA572}">
      <dsp:nvSpPr>
        <dsp:cNvPr id="0" name=""/>
        <dsp:cNvSpPr/>
      </dsp:nvSpPr>
      <dsp:spPr>
        <a:xfrm>
          <a:off x="2310744" y="4170451"/>
          <a:ext cx="206391" cy="206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ADDCA-74F9-42A2-A869-2F21B692DC22}">
      <dsp:nvSpPr>
        <dsp:cNvPr id="0" name=""/>
        <dsp:cNvSpPr/>
      </dsp:nvSpPr>
      <dsp:spPr>
        <a:xfrm>
          <a:off x="2413940" y="4273647"/>
          <a:ext cx="1534474" cy="1334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363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As Is</a:t>
          </a:r>
          <a:endParaRPr lang="en-US" sz="3000" b="1" kern="1200" dirty="0">
            <a:latin typeface="+mj-lt"/>
          </a:endParaRPr>
        </a:p>
      </dsp:txBody>
      <dsp:txXfrm>
        <a:off x="2413940" y="4273647"/>
        <a:ext cx="1534474" cy="1334813"/>
      </dsp:txXfrm>
    </dsp:sp>
    <dsp:sp modelId="{780B7F0F-0700-49ED-B2AC-6EE124112D80}">
      <dsp:nvSpPr>
        <dsp:cNvPr id="0" name=""/>
        <dsp:cNvSpPr/>
      </dsp:nvSpPr>
      <dsp:spPr>
        <a:xfrm>
          <a:off x="3768944" y="2865923"/>
          <a:ext cx="358941" cy="3589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39447-0EE5-4323-8420-B763731000C6}">
      <dsp:nvSpPr>
        <dsp:cNvPr id="0" name=""/>
        <dsp:cNvSpPr/>
      </dsp:nvSpPr>
      <dsp:spPr>
        <a:xfrm>
          <a:off x="3948415" y="3045394"/>
          <a:ext cx="1884442" cy="2563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196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Arial" pitchFamily="34" charset="0"/>
              <a:cs typeface="Arial" pitchFamily="34" charset="0"/>
            </a:rPr>
            <a:t>Leverage Points</a:t>
          </a:r>
          <a:endParaRPr lang="en-US" sz="3000" b="1" kern="1200" dirty="0">
            <a:latin typeface="Arial" pitchFamily="34" charset="0"/>
            <a:cs typeface="Arial" pitchFamily="34" charset="0"/>
          </a:endParaRPr>
        </a:p>
      </dsp:txBody>
      <dsp:txXfrm>
        <a:off x="3948415" y="3045394"/>
        <a:ext cx="1884442" cy="2563066"/>
      </dsp:txXfrm>
    </dsp:sp>
    <dsp:sp modelId="{53AEE427-7275-4B23-AA4C-9F4076788EEB}">
      <dsp:nvSpPr>
        <dsp:cNvPr id="0" name=""/>
        <dsp:cNvSpPr/>
      </dsp:nvSpPr>
      <dsp:spPr>
        <a:xfrm>
          <a:off x="5630953" y="1904633"/>
          <a:ext cx="475597" cy="47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4B5C3-E599-4C77-B617-D9CBE9C93399}">
      <dsp:nvSpPr>
        <dsp:cNvPr id="0" name=""/>
        <dsp:cNvSpPr/>
      </dsp:nvSpPr>
      <dsp:spPr>
        <a:xfrm>
          <a:off x="5388417" y="2142432"/>
          <a:ext cx="2845113" cy="3466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009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Breakthrough</a:t>
          </a:r>
          <a:endParaRPr lang="en-US" sz="2800" b="1" kern="1200" dirty="0">
            <a:latin typeface="+mj-lt"/>
          </a:endParaRPr>
        </a:p>
      </dsp:txBody>
      <dsp:txXfrm>
        <a:off x="5388417" y="2142432"/>
        <a:ext cx="2845113" cy="3466028"/>
      </dsp:txXfrm>
    </dsp:sp>
    <dsp:sp modelId="{CD046273-B2DE-4CB1-89B3-FB862CEB348E}">
      <dsp:nvSpPr>
        <dsp:cNvPr id="0" name=""/>
        <dsp:cNvSpPr/>
      </dsp:nvSpPr>
      <dsp:spPr>
        <a:xfrm>
          <a:off x="7658973" y="1268633"/>
          <a:ext cx="637121" cy="637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F7E77-135C-4649-A6E2-3B3154105A1B}">
      <dsp:nvSpPr>
        <dsp:cNvPr id="0" name=""/>
        <dsp:cNvSpPr/>
      </dsp:nvSpPr>
      <dsp:spPr>
        <a:xfrm>
          <a:off x="8201386" y="1571189"/>
          <a:ext cx="1884442" cy="4021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597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Future State</a:t>
          </a:r>
          <a:endParaRPr lang="en-US" sz="3000" b="1" kern="1200" dirty="0">
            <a:latin typeface="+mj-lt"/>
          </a:endParaRPr>
        </a:p>
      </dsp:txBody>
      <dsp:txXfrm>
        <a:off x="8201386" y="1571189"/>
        <a:ext cx="1884442" cy="4021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943F9-DE95-4C19-BFD1-8989A979CEEA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(c) VOICES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6F135-F332-45E1-B55B-A2EBA9DF99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1742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C7CA2-DEE5-4549-99A0-122860C2624F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638" y="685800"/>
            <a:ext cx="6308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(c) VOICES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57FB4-BBD0-44E0-94DD-03D04BB31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74869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57FB4-BBD0-44E0-94DD-03D04BB317A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2015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80" y="1122363"/>
            <a:ext cx="94642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80" y="3602038"/>
            <a:ext cx="94642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2120-EE2D-4FC0-9270-12C6410425B3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50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5A81-EF4E-4507-B79E-37C0CBC114C6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1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0499" y="365125"/>
            <a:ext cx="272098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559" y="365125"/>
            <a:ext cx="8005202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5901-A8CD-4D1D-A721-F6D35FAF5370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02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E80-C3FB-457D-AED5-183698E05A34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741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987" y="1709739"/>
            <a:ext cx="1088392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987" y="4589464"/>
            <a:ext cx="10883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F3B5-ADED-4B1B-952D-E8D15FBC3C6D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47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559" y="1825625"/>
            <a:ext cx="536309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8388" y="1825625"/>
            <a:ext cx="536309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645E-098F-4BAC-811B-DE4F2A67B9D7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03" y="365126"/>
            <a:ext cx="108839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203" y="1681163"/>
            <a:ext cx="5338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203" y="2505075"/>
            <a:ext cx="5338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8388" y="1681163"/>
            <a:ext cx="5364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8388" y="2505075"/>
            <a:ext cx="536473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11FC-2473-45AD-B5B8-3B31D6A8AFD4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08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552C-8FD9-4E85-8B9C-67CE0AF5CD4F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206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C620-353F-4A9E-8D1B-D73D6601C2D1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712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03" y="457200"/>
            <a:ext cx="40699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735" y="987426"/>
            <a:ext cx="638838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203" y="2057400"/>
            <a:ext cx="40699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A4F5-CDFC-4693-9024-915F2035AC6E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983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03" y="457200"/>
            <a:ext cx="40699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64735" y="987426"/>
            <a:ext cx="638838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203" y="2057400"/>
            <a:ext cx="40699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7758-2FBA-4B16-B342-B9AFFD7FC4E6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58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559" y="365126"/>
            <a:ext cx="10883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559" y="1825625"/>
            <a:ext cx="108839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559" y="6356351"/>
            <a:ext cx="2839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C5B70-4C75-4F51-99B1-997C4C9ADB8D}" type="datetime1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0057" y="6356351"/>
            <a:ext cx="4258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195" y="6356351"/>
            <a:ext cx="2839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F9B35-5049-4949-B7F7-183F310CA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050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ngassas@yahoo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12" Type="http://schemas.openxmlformats.org/officeDocument/2006/relationships/hyperlink" Target="mailto:hello@newcommgloba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hyperlink" Target="mailto:ikhwezilomso@gmail.com" TargetMode="External"/><Relationship Id="rId5" Type="http://schemas.openxmlformats.org/officeDocument/2006/relationships/image" Target="../media/image5.jpeg"/><Relationship Id="rId10" Type="http://schemas.openxmlformats.org/officeDocument/2006/relationships/hyperlink" Target="mailto:bihjane@yahoo.com" TargetMode="External"/><Relationship Id="rId4" Type="http://schemas.openxmlformats.org/officeDocument/2006/relationships/image" Target="../media/image4.png"/><Relationship Id="rId9" Type="http://schemas.openxmlformats.org/officeDocument/2006/relationships/hyperlink" Target="mailto:debby@qualitylife.co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9126" y="219800"/>
            <a:ext cx="9059912" cy="1965976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accent5"/>
                </a:solidFill>
                <a:latin typeface="Calibri"/>
              </a:rPr>
              <a:t>B-r-e-a-k-t-h-r-o-u-g-h-s:</a:t>
            </a: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Conversations with Leaders From </a:t>
            </a:r>
            <a:br>
              <a:rPr lang="en-US" sz="3600" dirty="0" smtClean="0">
                <a:solidFill>
                  <a:prstClr val="black"/>
                </a:solidFill>
                <a:latin typeface="Calibri"/>
              </a:rPr>
            </a:b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Sub-Saharan Africa: Cameroon and South </a:t>
            </a: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Africa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938" y="3893764"/>
            <a:ext cx="11993257" cy="2457799"/>
          </a:xfrm>
        </p:spPr>
        <p:txBody>
          <a:bodyPr/>
          <a:lstStyle/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Sophie                    Debby                            Janet                         Nomso                   Lucie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8" name="Picture 7" descr="Lucie_head.png"/>
          <p:cNvPicPr>
            <a:picLocks noChangeAspect="1"/>
          </p:cNvPicPr>
          <p:nvPr/>
        </p:nvPicPr>
        <p:blipFill>
          <a:blip r:embed="rId2" cstate="print">
            <a:lum bright="2000"/>
          </a:blip>
          <a:stretch>
            <a:fillRect/>
          </a:stretch>
        </p:blipFill>
        <p:spPr>
          <a:xfrm>
            <a:off x="10539067" y="4826141"/>
            <a:ext cx="1333144" cy="1488740"/>
          </a:xfrm>
          <a:prstGeom prst="rect">
            <a:avLst/>
          </a:prstGeom>
        </p:spPr>
      </p:pic>
      <p:pic>
        <p:nvPicPr>
          <p:cNvPr id="4098" name="Picture 2" descr="http://www.globaltechwomen.com/uploads/1/1/4/9/11496377/14122799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017" y="351693"/>
            <a:ext cx="2878957" cy="1651444"/>
          </a:xfrm>
          <a:prstGeom prst="rect">
            <a:avLst/>
          </a:prstGeom>
          <a:noFill/>
        </p:spPr>
      </p:pic>
      <p:pic>
        <p:nvPicPr>
          <p:cNvPr id="2050" name="Picture 2" descr="C:\Users\Newcomb\AppData\Local\Microsoft\Windows\Temporary Internet Files\Content.IE5\RMPHD5RK\120px-Africa_ico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4874" y="2180493"/>
            <a:ext cx="1820268" cy="1733877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8617" y="4756758"/>
            <a:ext cx="1726584" cy="158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2155264"/>
            <a:ext cx="300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V</a:t>
            </a:r>
            <a:r>
              <a:rPr lang="en-US" sz="3200" b="1" i="1" dirty="0" smtClean="0">
                <a:solidFill>
                  <a:srgbClr val="FFC000"/>
                </a:solidFill>
                <a:latin typeface="Calibri"/>
              </a:rPr>
              <a:t>O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IC</a:t>
            </a:r>
            <a:r>
              <a:rPr lang="en-US" sz="3200" b="1" i="1" dirty="0" smtClean="0">
                <a:solidFill>
                  <a:srgbClr val="FFC000"/>
                </a:solidFill>
                <a:latin typeface="Calibri"/>
              </a:rPr>
              <a:t>E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S  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2016</a:t>
            </a:r>
            <a:endParaRPr lang="en-US" sz="3200" dirty="0"/>
          </a:p>
        </p:txBody>
      </p:sp>
      <p:sp>
        <p:nvSpPr>
          <p:cNvPr id="2052" name="AutoShape 4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4" name="AutoShape 6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AutoShape 10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80412" y="4844320"/>
            <a:ext cx="1421568" cy="151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3" name="AutoShape 15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5" name="AutoShape 17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7" name="AutoShape 19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9" name="AutoShape 21" descr="Image result for Nomso K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1" name="AutoShape 23" descr="Image result for Nomso K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7" name="AutoShape 29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7048" y="4799350"/>
            <a:ext cx="1526499" cy="152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0" name="AutoShape 32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81" name="Picture 33" descr="C:\Users\Newcomb\Documents\Sophie_Voices_201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17054" y="4766871"/>
            <a:ext cx="1306421" cy="158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59" y="365126"/>
            <a:ext cx="10883920" cy="1225135"/>
          </a:xfrm>
        </p:spPr>
        <p:txBody>
          <a:bodyPr/>
          <a:lstStyle/>
          <a:p>
            <a:r>
              <a:rPr lang="en-US" dirty="0" smtClean="0"/>
              <a:t>		      South Africa: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ZA" sz="4100" b="1" dirty="0" smtClean="0">
                <a:latin typeface="Raleway" charset="0"/>
              </a:rPr>
              <a:t>PRESIDENT:</a:t>
            </a:r>
            <a:r>
              <a:rPr lang="en-ZA" sz="4100" dirty="0" smtClean="0">
                <a:latin typeface="Raleway" charset="0"/>
              </a:rPr>
              <a:t> Jacob G. Zuma (SECOND TERM)</a:t>
            </a:r>
          </a:p>
          <a:p>
            <a:pPr>
              <a:buNone/>
            </a:pPr>
            <a:endParaRPr lang="en-ZA" sz="4100" b="1" dirty="0" smtClean="0">
              <a:latin typeface="Raleway" charset="0"/>
            </a:endParaRPr>
          </a:p>
          <a:p>
            <a:r>
              <a:rPr lang="en-ZA" sz="4100" b="1" dirty="0" smtClean="0">
                <a:latin typeface="Raleway" charset="0"/>
              </a:rPr>
              <a:t>POPULATION</a:t>
            </a:r>
            <a:r>
              <a:rPr lang="en-ZA" sz="4100" dirty="0" smtClean="0">
                <a:latin typeface="Raleway" charset="0"/>
              </a:rPr>
              <a:t>: 51 million</a:t>
            </a:r>
          </a:p>
          <a:p>
            <a:endParaRPr lang="en-ZA" sz="4100" dirty="0" smtClean="0">
              <a:latin typeface="Raleway" charset="0"/>
            </a:endParaRPr>
          </a:p>
          <a:p>
            <a:r>
              <a:rPr lang="en-ZA" sz="4100" b="1" dirty="0" smtClean="0">
                <a:latin typeface="Raleway" charset="0"/>
              </a:rPr>
              <a:t>CAPITAL CITIES</a:t>
            </a:r>
            <a:r>
              <a:rPr lang="en-ZA" sz="4100" dirty="0" smtClean="0">
                <a:latin typeface="Raleway" charset="0"/>
              </a:rPr>
              <a:t>: </a:t>
            </a:r>
            <a:r>
              <a:rPr lang="en-ZA" sz="4100" dirty="0" smtClean="0">
                <a:solidFill>
                  <a:srgbClr val="FF0000"/>
                </a:solidFill>
                <a:latin typeface="Raleway" charset="0"/>
              </a:rPr>
              <a:t>Pretoria</a:t>
            </a:r>
            <a:r>
              <a:rPr lang="en-ZA" sz="4100" dirty="0" smtClean="0">
                <a:latin typeface="Raleway" charset="0"/>
              </a:rPr>
              <a:t> (Administrative),</a:t>
            </a:r>
            <a:r>
              <a:rPr lang="en-ZA" sz="4100" dirty="0" smtClean="0">
                <a:solidFill>
                  <a:srgbClr val="FF0000"/>
                </a:solidFill>
                <a:latin typeface="Raleway" charset="0"/>
              </a:rPr>
              <a:t> Bloemfontein</a:t>
            </a:r>
            <a:r>
              <a:rPr lang="en-ZA" sz="4100" dirty="0" smtClean="0">
                <a:latin typeface="Raleway" charset="0"/>
              </a:rPr>
              <a:t> (Judicial)  and </a:t>
            </a:r>
            <a:r>
              <a:rPr lang="en-ZA" sz="4100" dirty="0" smtClean="0">
                <a:solidFill>
                  <a:srgbClr val="FF0000"/>
                </a:solidFill>
                <a:latin typeface="Raleway" charset="0"/>
              </a:rPr>
              <a:t>Cape Town</a:t>
            </a:r>
            <a:r>
              <a:rPr lang="en-ZA" sz="4100" dirty="0" smtClean="0">
                <a:latin typeface="Raleway" charset="0"/>
              </a:rPr>
              <a:t> (National Assembly)</a:t>
            </a:r>
          </a:p>
          <a:p>
            <a:endParaRPr lang="en-ZA" sz="4100" b="1" dirty="0" smtClean="0">
              <a:latin typeface="Raleway" charset="0"/>
            </a:endParaRPr>
          </a:p>
          <a:p>
            <a:r>
              <a:rPr lang="en-ZA" sz="4100" b="1" dirty="0" smtClean="0">
                <a:latin typeface="Raleway" charset="0"/>
              </a:rPr>
              <a:t>NUMBER OF PROVINCES</a:t>
            </a:r>
            <a:r>
              <a:rPr lang="en-ZA" sz="4100" dirty="0" smtClean="0">
                <a:latin typeface="Raleway" charset="0"/>
              </a:rPr>
              <a:t>:  9 </a:t>
            </a:r>
          </a:p>
          <a:p>
            <a:endParaRPr lang="en-ZA" sz="4100" dirty="0" smtClean="0">
              <a:latin typeface="Raleway" charset="0"/>
            </a:endParaRPr>
          </a:p>
          <a:p>
            <a:r>
              <a:rPr lang="en-ZA" sz="4100" b="1" dirty="0" smtClean="0">
                <a:latin typeface="Raleway" charset="0"/>
              </a:rPr>
              <a:t>OFFICIAL LANGUAGES:</a:t>
            </a:r>
            <a:r>
              <a:rPr lang="en-ZA" sz="4100" dirty="0" smtClean="0">
                <a:latin typeface="Raleway" charset="0"/>
              </a:rPr>
              <a:t> 11 </a:t>
            </a:r>
          </a:p>
          <a:p>
            <a:endParaRPr lang="en-ZA" sz="4100" dirty="0" smtClean="0">
              <a:latin typeface="Raleway" charset="0"/>
            </a:endParaRPr>
          </a:p>
          <a:p>
            <a:r>
              <a:rPr lang="en-ZA" sz="4100" b="1" dirty="0" smtClean="0">
                <a:latin typeface="Raleway" charset="0"/>
              </a:rPr>
              <a:t>KEY GDP SECTORS:</a:t>
            </a:r>
            <a:r>
              <a:rPr lang="en-ZA" sz="4100" dirty="0" smtClean="0">
                <a:latin typeface="Raleway" charset="0"/>
              </a:rPr>
              <a:t> Manufacturing, Business Services, Retail</a:t>
            </a:r>
          </a:p>
          <a:p>
            <a:endParaRPr lang="en-ZA" b="1" dirty="0" smtClean="0">
              <a:solidFill>
                <a:schemeClr val="bg2"/>
              </a:solidFill>
              <a:latin typeface="Raleway" charset="0"/>
            </a:endParaRP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5122" name="Picture 2" descr="C:\Users\Newcomb\AppData\Local\Microsoft\Windows\Temporary Internet Files\Content.IE5\V652R07M\Anonymous-Flag-of-South-Afric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870" y="492370"/>
            <a:ext cx="1496338" cy="998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4000" dirty="0" smtClean="0"/>
              <a:t>Breakthroughs: W</a:t>
            </a:r>
            <a:r>
              <a:rPr lang="en-ZA" sz="4000" dirty="0" smtClean="0"/>
              <a:t>o</a:t>
            </a:r>
            <a:r>
              <a:rPr lang="en" sz="4000" dirty="0" smtClean="0"/>
              <a:t>men in STEM in </a:t>
            </a:r>
            <a:br>
              <a:rPr lang="en" sz="4000" dirty="0" smtClean="0"/>
            </a:br>
            <a:r>
              <a:rPr lang="en" sz="4000" dirty="0" smtClean="0"/>
              <a:t>Sub-Saharan Africa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Science and Tech Protocol		    </a:t>
            </a:r>
            <a:r>
              <a:rPr lang="en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30</a:t>
            </a:r>
            <a:r>
              <a:rPr lang="en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% increase in Female F</a:t>
            </a:r>
            <a:r>
              <a:rPr lang="en-ZA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o</a:t>
            </a:r>
            <a:r>
              <a:rPr lang="en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unders of Tech Startups </a:t>
            </a:r>
            <a:r>
              <a:rPr lang="en" sz="14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(1)</a:t>
            </a:r>
            <a:r>
              <a:rPr lang="en" sz="18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 </a:t>
            </a:r>
            <a:endParaRPr lang="en" sz="1800" b="1" kern="0" dirty="0" smtClean="0">
              <a:solidFill>
                <a:srgbClr val="000000"/>
              </a:solidFill>
              <a:latin typeface="Source Sans Pro"/>
              <a:sym typeface="Source Sans Pro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-ZA" sz="14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 </a:t>
            </a:r>
            <a:r>
              <a:rPr lang="en-ZA" sz="1400" b="1" kern="0" dirty="0" smtClean="0">
                <a:solidFill>
                  <a:srgbClr val="7F7F7F"/>
                </a:solidFill>
                <a:latin typeface="Arial"/>
                <a:cs typeface="Arial"/>
                <a:sym typeface="Source Sans Pro"/>
              </a:rPr>
              <a:t>•</a:t>
            </a:r>
            <a:r>
              <a:rPr lang="en-ZA" sz="14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 </a:t>
            </a:r>
            <a:r>
              <a:rPr lang="en-ZA" sz="1800" b="1" kern="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Creating an Enabling Policy Framework</a:t>
            </a:r>
          </a:p>
          <a:p>
            <a:pPr marL="171450" lvl="0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en-ZA" sz="1800" b="1" kern="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Developing Youth into Science Strategies</a:t>
            </a:r>
          </a:p>
          <a:p>
            <a:pPr marL="171450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en-ZA" sz="1800" b="1" kern="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Increasing GDP expenditure for R&amp;D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endParaRPr lang="en-ZA" sz="1000" b="1" kern="0" dirty="0" smtClean="0">
              <a:solidFill>
                <a:srgbClr val="7F7F7F"/>
              </a:solidFill>
              <a:latin typeface="Source Sans Pro"/>
              <a:sym typeface="Source Sans Pro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endParaRPr lang="en-ZA" sz="1000" b="1" kern="0" dirty="0" smtClean="0">
              <a:solidFill>
                <a:srgbClr val="7F7F7F"/>
              </a:solidFill>
              <a:latin typeface="Source Sans Pro"/>
              <a:sym typeface="Source Sans Pro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-ZA" sz="1800" b="1" kern="0" dirty="0" smtClean="0">
                <a:latin typeface="Source Sans Pro"/>
                <a:sym typeface="Source Sans Pro"/>
              </a:rPr>
              <a:t>   41</a:t>
            </a:r>
            <a:r>
              <a:rPr lang="en" sz="1800" b="1" kern="0" dirty="0" smtClean="0">
                <a:latin typeface="Source Sans Pro"/>
                <a:sym typeface="Source Sans Pro"/>
              </a:rPr>
              <a:t>% Women Political </a:t>
            </a:r>
            <a:r>
              <a:rPr lang="en" sz="1800" b="1" kern="0" dirty="0" smtClean="0">
                <a:latin typeface="Source Sans Pro"/>
                <a:sym typeface="Source Sans Pro"/>
              </a:rPr>
              <a:t>Leaders</a:t>
            </a:r>
            <a:r>
              <a:rPr lang="en" sz="1400" b="1" kern="0" dirty="0" smtClean="0">
                <a:latin typeface="Source Sans Pro"/>
                <a:sym typeface="Source Sans Pro"/>
              </a:rPr>
              <a:t>(3)</a:t>
            </a:r>
            <a:r>
              <a:rPr lang="en" sz="1800" b="1" kern="0" dirty="0" smtClean="0">
                <a:latin typeface="Source Sans Pro"/>
                <a:sym typeface="Source Sans Pro"/>
              </a:rPr>
              <a:t>					 </a:t>
            </a:r>
            <a:r>
              <a:rPr lang="en" sz="1600" b="1" kern="0" dirty="0" smtClean="0">
                <a:latin typeface="Source Sans Pro"/>
                <a:sym typeface="Source Sans Pro"/>
              </a:rPr>
              <a:t>47% of STEM are</a:t>
            </a:r>
            <a:r>
              <a:rPr lang="en" sz="1600" b="1" kern="0" dirty="0" smtClean="0">
                <a:latin typeface="Source Sans Pro"/>
                <a:sym typeface="Source Sans Pro"/>
              </a:rPr>
              <a:t> Female </a:t>
            </a:r>
            <a:r>
              <a:rPr lang="en" sz="1700" b="1" kern="0" dirty="0" smtClean="0">
                <a:latin typeface="Source Sans Pro"/>
                <a:sym typeface="Source Sans Pro"/>
              </a:rPr>
              <a:t>PhDs </a:t>
            </a:r>
            <a:r>
              <a:rPr lang="en" sz="1400" b="1" kern="0" dirty="0" smtClean="0">
                <a:latin typeface="Source Sans Pro"/>
                <a:sym typeface="Source Sans Pro"/>
              </a:rPr>
              <a:t>(2)</a:t>
            </a:r>
            <a:r>
              <a:rPr lang="en" sz="17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					      </a:t>
            </a:r>
            <a:r>
              <a:rPr lang="en" sz="17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/>
                <a:sym typeface="Source Sans Pro"/>
              </a:rPr>
              <a:t>in Sub-Saharan </a:t>
            </a:r>
            <a:endParaRPr lang="en" sz="1700" b="1" kern="0" dirty="0" smtClean="0">
              <a:solidFill>
                <a:srgbClr val="7F7F7F"/>
              </a:solidFill>
              <a:latin typeface="Source Sans Pro"/>
              <a:sym typeface="Source Sans Pro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" sz="18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 </a:t>
            </a:r>
            <a:r>
              <a:rPr lang="en" sz="1800" b="1" kern="0" dirty="0" smtClean="0">
                <a:latin typeface="Source Sans Pro"/>
                <a:sym typeface="Source Sans Pro"/>
              </a:rPr>
              <a:t> 1) </a:t>
            </a:r>
            <a:r>
              <a:rPr lang="en" sz="1400" b="1" kern="0" dirty="0" smtClean="0">
                <a:latin typeface="Source Sans Pro"/>
                <a:sym typeface="Source Sans Pro"/>
              </a:rPr>
              <a:t>DTI 2014 Report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" sz="1400" b="1" kern="0" dirty="0" smtClean="0">
                <a:latin typeface="Source Sans Pro"/>
                <a:sym typeface="Source Sans Pro"/>
              </a:rPr>
              <a:t> </a:t>
            </a:r>
            <a:r>
              <a:rPr lang="en" sz="1400" b="1" kern="0" dirty="0" smtClean="0">
                <a:latin typeface="Source Sans Pro"/>
                <a:sym typeface="Source Sans Pro"/>
              </a:rPr>
              <a:t>  2)  SA Assn.of W</a:t>
            </a:r>
            <a:r>
              <a:rPr lang="en-US" sz="1400" b="1" kern="0" dirty="0" smtClean="0">
                <a:latin typeface="Source Sans Pro"/>
                <a:sym typeface="Source Sans Pro"/>
              </a:rPr>
              <a:t>o</a:t>
            </a:r>
            <a:r>
              <a:rPr lang="en" sz="1400" b="1" kern="0" dirty="0" smtClean="0">
                <a:latin typeface="Source Sans Pro"/>
                <a:sym typeface="Source Sans Pro"/>
              </a:rPr>
              <a:t>men Graduates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" sz="1400" b="1" kern="0" dirty="0" smtClean="0">
                <a:latin typeface="Source Sans Pro"/>
                <a:sym typeface="Source Sans Pro"/>
              </a:rPr>
              <a:t> </a:t>
            </a:r>
            <a:r>
              <a:rPr lang="en" sz="1400" b="1" kern="0" dirty="0" smtClean="0">
                <a:latin typeface="Source Sans Pro"/>
                <a:sym typeface="Source Sans Pro"/>
              </a:rPr>
              <a:t>  3)  Women in National Parliaments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AutoNum type="arabicParenR"/>
            </a:pPr>
            <a:endParaRPr lang="en" sz="1400" b="1" kern="0" dirty="0" smtClean="0">
              <a:latin typeface="Source Sans Pro"/>
              <a:sym typeface="Source Sans Pro"/>
            </a:endParaRPr>
          </a:p>
          <a:p>
            <a:pPr marL="628650" lvl="1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None/>
            </a:pPr>
            <a:r>
              <a:rPr lang="en-ZA" sz="6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	</a:t>
            </a:r>
            <a:r>
              <a:rPr lang="en" sz="14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 </a:t>
            </a:r>
          </a:p>
          <a:p>
            <a:pPr marL="1085850" lvl="2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en" sz="2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1</a:t>
            </a:r>
            <a:endParaRPr lang="en" sz="200" b="1" kern="0" dirty="0" smtClean="0">
              <a:solidFill>
                <a:srgbClr val="000000"/>
              </a:solidFill>
              <a:latin typeface="Source Sans Pro"/>
              <a:sym typeface="Source Sans Pro"/>
            </a:endParaRPr>
          </a:p>
          <a:p>
            <a:pPr marL="1085850" lvl="2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endParaRPr lang="en" sz="200" b="1" kern="0" dirty="0" smtClean="0">
              <a:solidFill>
                <a:srgbClr val="000000"/>
              </a:solidFill>
              <a:latin typeface="Source Sans Pro"/>
              <a:sym typeface="Source Sans Pro"/>
            </a:endParaRPr>
          </a:p>
          <a:p>
            <a:pPr marL="1085850" lvl="2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endParaRPr lang="en" sz="200" b="1" kern="0" dirty="0" smtClean="0">
              <a:solidFill>
                <a:srgbClr val="000000"/>
              </a:solidFill>
              <a:latin typeface="Source Sans Pro"/>
              <a:sym typeface="Source Sans Pro"/>
            </a:endParaRPr>
          </a:p>
          <a:p>
            <a:pPr marL="1085850" lvl="2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en" sz="200" b="1" kern="0" dirty="0" smtClean="0">
                <a:solidFill>
                  <a:srgbClr val="000000"/>
                </a:solidFill>
                <a:latin typeface="Source Sans Pro"/>
                <a:sym typeface="Source Sans Pro"/>
              </a:rPr>
              <a:t>Average 26% </a:t>
            </a:r>
            <a:r>
              <a:rPr lang="en" sz="2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Women in Economic Decision-mak</a:t>
            </a:r>
            <a:endParaRPr lang="en-ZA" sz="1000" b="1" kern="0" dirty="0" smtClean="0">
              <a:solidFill>
                <a:srgbClr val="7F7F7F"/>
              </a:solidFill>
              <a:latin typeface="Source Sans Pro"/>
              <a:sym typeface="Source Sans Pro"/>
            </a:endParaRPr>
          </a:p>
          <a:p>
            <a:pPr marL="171450" lvl="0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endParaRPr lang="en-ZA" sz="1000" b="1" kern="0" dirty="0" smtClean="0">
              <a:solidFill>
                <a:srgbClr val="7F7F7F"/>
              </a:solidFill>
              <a:latin typeface="Source Sans Pro"/>
              <a:sym typeface="Source Sans Pro"/>
            </a:endParaRPr>
          </a:p>
          <a:p>
            <a:pPr marL="171450" lvl="0" indent="-171450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</a:pPr>
            <a:r>
              <a:rPr lang="en-ZA" sz="1000" b="1" kern="0" dirty="0" smtClean="0">
                <a:solidFill>
                  <a:srgbClr val="7F7F7F"/>
                </a:solidFill>
                <a:latin typeface="Source Sans Pro"/>
                <a:sym typeface="Source Sans Pro"/>
              </a:rPr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1026" name="Picture 2" descr="C:\Users\Newcomb\AppData\Local\Microsoft\Windows\Temporary Internet Files\Content.IE5\HRDR3Z53\AfricaMa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072" y="3043003"/>
            <a:ext cx="4062007" cy="3436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CAMEROON: An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3076" name="Picture 4" descr="C:\Users\Newcomb\AppData\Local\Microsoft\Windows\Temporary Internet Files\Content.IE5\RMPHD5RK\cameroon_sm9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0476" y="2234105"/>
            <a:ext cx="4144515" cy="3927585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• </a:t>
            </a: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CAPITAL CITY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Yaoundé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POPULATION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22.25 million (2013) World Bank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GOVERNMENT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Republic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LANGUAGES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French, English, Fulfulde Adamawa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Motto: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"Peace – Work – Fatherland"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French "Paix – Travail – Patrie"</a:t>
            </a:r>
          </a:p>
          <a:p>
            <a:endParaRPr lang="en-US" dirty="0"/>
          </a:p>
        </p:txBody>
      </p:sp>
      <p:pic>
        <p:nvPicPr>
          <p:cNvPr id="3077" name="Picture 5" descr="C:\Users\Newcomb\AppData\Local\Microsoft\Windows\Temporary Internet Files\Content.IE5\HRDR3Z53\Flag_of_Cameroo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5846" y="594652"/>
            <a:ext cx="1580405" cy="854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 		WOMEN IN STEM IN CAMEROON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14 of 193 PROFESSORS IN CAMEROON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25% OF WOMEN IN THE WORKFORCE WORK IN STEM-RELATED FIELDS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32% OF FINAL YEAR HIGH SCHOOL GIRLS ARE ATTRACTED TO STEM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37,5% OF GIRLS IN SECONDARY (HIGH) SCHOOL TAKE STEM COURSES.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sz="1300" dirty="0" smtClean="0">
                <a:solidFill>
                  <a:prstClr val="black"/>
                </a:solidFill>
                <a:latin typeface="Calibri"/>
              </a:rPr>
              <a:t>STATISTIC OBTAINED FROM HIGHER WOMEN’S CONFERENCE  2015</a:t>
            </a:r>
            <a:endParaRPr lang="en-US" sz="13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4098" name="Picture 2" descr="C:\Users\Newcomb\AppData\Local\Microsoft\Windows\Temporary Internet Files\Content.IE5\HRDR3Z53\Flag_of_Camero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644" y="590844"/>
            <a:ext cx="1355321" cy="872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B-R-E-A-K-T-H-R-O-U-G-H-S:</a:t>
            </a:r>
            <a:br>
              <a:rPr lang="en-US" dirty="0" smtClean="0"/>
            </a:br>
            <a:r>
              <a:rPr lang="en-US" sz="3600" dirty="0" smtClean="0"/>
              <a:t>Anatomy of Transformation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63" y="2027103"/>
            <a:ext cx="1088392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   (c) The NewComm Global Group, Inc.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014513"/>
          <a:ext cx="11827240" cy="5608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Intentional Change</a:t>
            </a:r>
            <a:r>
              <a:rPr lang="en-US" dirty="0" smtClean="0"/>
              <a:t> Look Like?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Newcomb\AppData\Local\Microsoft\Windows\Temporary Internet Files\Content.IE5\RMPHD5RK\400px-Breakthrough_Log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919" y="2941320"/>
            <a:ext cx="1219200" cy="975360"/>
          </a:xfrm>
          <a:prstGeom prst="rect">
            <a:avLst/>
          </a:prstGeom>
          <a:noFill/>
        </p:spPr>
      </p:pic>
      <p:pic>
        <p:nvPicPr>
          <p:cNvPr id="1029" name="Picture 5" descr="C:\Users\Newcomb\AppData\Local\Microsoft\Windows\Temporary Internet Files\Content.IE5\RMPHD5RK\400px-Breakthrough_Log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919" y="2941320"/>
            <a:ext cx="1219200" cy="975360"/>
          </a:xfrm>
          <a:prstGeom prst="rect">
            <a:avLst/>
          </a:prstGeom>
          <a:noFill/>
        </p:spPr>
      </p:pic>
      <p:pic>
        <p:nvPicPr>
          <p:cNvPr id="1030" name="Picture 6" descr="C:\Users\Newcomb\AppData\Local\Microsoft\Windows\Temporary Internet Files\Content.IE5\RMPHD5RK\400px-Breakthrough_Log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6503" y="1276186"/>
            <a:ext cx="6977269" cy="5581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9126" y="219800"/>
            <a:ext cx="9059912" cy="1965976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accent5"/>
                </a:solidFill>
                <a:latin typeface="Calibri"/>
              </a:rPr>
              <a:t>B-r-e-a-k-t-h-r-o-u-g-h-s:</a:t>
            </a: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Conversations </a:t>
            </a: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with Leaders From </a:t>
            </a:r>
            <a:br>
              <a:rPr lang="en-US" sz="3600" dirty="0" smtClean="0">
                <a:solidFill>
                  <a:prstClr val="black"/>
                </a:solidFill>
                <a:latin typeface="Calibri"/>
              </a:rPr>
            </a:b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Sub-Saharan Africa: Cameroon and South </a:t>
            </a: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Africa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036" y="3117954"/>
            <a:ext cx="11993257" cy="2079366"/>
          </a:xfrm>
        </p:spPr>
        <p:txBody>
          <a:bodyPr/>
          <a:lstStyle/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Sophie                    Debby             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Janet                      Nomso           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Lucie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VOICES 2016</a:t>
            </a:r>
            <a:endParaRPr lang="en-US" dirty="0"/>
          </a:p>
        </p:txBody>
      </p:sp>
      <p:pic>
        <p:nvPicPr>
          <p:cNvPr id="8" name="Picture 7" descr="Lucie_head.png"/>
          <p:cNvPicPr>
            <a:picLocks noChangeAspect="1"/>
          </p:cNvPicPr>
          <p:nvPr/>
        </p:nvPicPr>
        <p:blipFill>
          <a:blip r:embed="rId2" cstate="print">
            <a:lum bright="2000"/>
          </a:blip>
          <a:stretch>
            <a:fillRect/>
          </a:stretch>
        </p:blipFill>
        <p:spPr>
          <a:xfrm>
            <a:off x="10239263" y="4211544"/>
            <a:ext cx="1333144" cy="1488740"/>
          </a:xfrm>
          <a:prstGeom prst="rect">
            <a:avLst/>
          </a:prstGeom>
        </p:spPr>
      </p:pic>
      <p:pic>
        <p:nvPicPr>
          <p:cNvPr id="4098" name="Picture 2" descr="http://www.globaltechwomen.com/uploads/1/1/4/9/11496377/14122799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017" y="351693"/>
            <a:ext cx="2878957" cy="1651444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3824" y="4082200"/>
            <a:ext cx="1696602" cy="155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2155264"/>
            <a:ext cx="300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V</a:t>
            </a:r>
            <a:r>
              <a:rPr lang="en-US" sz="3200" b="1" i="1" dirty="0" smtClean="0">
                <a:solidFill>
                  <a:srgbClr val="FFC000"/>
                </a:solidFill>
                <a:latin typeface="Calibri"/>
              </a:rPr>
              <a:t>O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IC</a:t>
            </a:r>
            <a:r>
              <a:rPr lang="en-US" sz="3200" b="1" i="1" dirty="0" smtClean="0">
                <a:solidFill>
                  <a:srgbClr val="FFC000"/>
                </a:solidFill>
                <a:latin typeface="Calibri"/>
              </a:rPr>
              <a:t>E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S  </a:t>
            </a:r>
            <a:r>
              <a:rPr lang="en-US" sz="3200" b="1" i="1" dirty="0" smtClean="0">
                <a:solidFill>
                  <a:prstClr val="black"/>
                </a:solidFill>
                <a:latin typeface="Calibri"/>
              </a:rPr>
              <a:t>2016</a:t>
            </a:r>
            <a:endParaRPr lang="en-US" sz="3200" dirty="0"/>
          </a:p>
        </p:txBody>
      </p:sp>
      <p:sp>
        <p:nvSpPr>
          <p:cNvPr id="2052" name="AutoShape 4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4" name="AutoShape 6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AutoShape 10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http://mail.newcommglobal.com/?_task=mail&amp;_action=get&amp;_mbox=INBOX&amp;_uid=19207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05461" y="3989881"/>
            <a:ext cx="1421568" cy="151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3" name="AutoShape 15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5" name="AutoShape 17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7" name="AutoShape 19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9" name="AutoShape 21" descr="Image result for Nomso K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1" name="AutoShape 23" descr="Image result for Nomso K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7" name="AutoShape 29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7401" y="4154772"/>
            <a:ext cx="1526499" cy="152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0" name="AutoShape 32" descr="http://mail.newcommglobal.com/?_task=mail&amp;_action=get&amp;_mbox=INBOX&amp;_uid=19206&amp;_part=2&amp;_mimewarning=1&amp;_embed=1&amp;_extwin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81" name="Picture 33" descr="C:\Users\Newcomb\Documents\Sophie_Voices_201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7074" y="3942412"/>
            <a:ext cx="1306421" cy="158895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24854" y="5981075"/>
            <a:ext cx="1239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ngassas@yahoo.com</a:t>
            </a:r>
            <a:r>
              <a:rPr lang="en-US" dirty="0" smtClean="0"/>
              <a:t>    </a:t>
            </a:r>
            <a:r>
              <a:rPr lang="en-US" dirty="0" smtClean="0">
                <a:hlinkClick r:id="rId9"/>
              </a:rPr>
              <a:t>debby@qualitylife.co.za</a:t>
            </a:r>
            <a:r>
              <a:rPr lang="en-US" dirty="0" smtClean="0"/>
              <a:t>    </a:t>
            </a:r>
            <a:r>
              <a:rPr lang="en-US" dirty="0" smtClean="0">
                <a:hlinkClick r:id="rId10"/>
              </a:rPr>
              <a:t>bihjane@yahoo.com</a:t>
            </a:r>
            <a:r>
              <a:rPr lang="en-US" dirty="0" smtClean="0"/>
              <a:t>    </a:t>
            </a:r>
            <a:r>
              <a:rPr lang="en-US" dirty="0" smtClean="0">
                <a:hlinkClick r:id="rId11"/>
              </a:rPr>
              <a:t>ikhwezilomso@gmail.com</a:t>
            </a:r>
            <a:r>
              <a:rPr lang="en-US" dirty="0" smtClean="0"/>
              <a:t>    </a:t>
            </a:r>
            <a:r>
              <a:rPr lang="en-US" u="sng" dirty="0" smtClean="0">
                <a:hlinkClick r:id="rId12"/>
              </a:rPr>
              <a:t>hello@newcommglobal.com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</TotalTime>
  <Words>215</Words>
  <Application>Microsoft Office PowerPoint</Application>
  <PresentationFormat>Custom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B-r-e-a-k-t-h-r-o-u-g-h-s: Conversations with Leaders From  Sub-Saharan Africa: Cameroon and South Africa</vt:lpstr>
      <vt:lpstr>        South Africa: Overview</vt:lpstr>
      <vt:lpstr>Breakthroughs: Women in STEM in  Sub-Saharan Africa</vt:lpstr>
      <vt:lpstr>   CAMEROON: An Overview</vt:lpstr>
      <vt:lpstr>   WOMEN IN STEM IN CAMEROON</vt:lpstr>
      <vt:lpstr>B-R-E-A-K-T-H-R-O-U-G-H-S: Anatomy of Transformation</vt:lpstr>
      <vt:lpstr>What Does Intentional Change Look Like?</vt:lpstr>
      <vt:lpstr>B-r-e-a-k-t-h-r-o-u-g-h-s: Conversations with Leaders From  Sub-Saharan Africa: Cameroon and South Africa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Aizah</dc:creator>
  <cp:lastModifiedBy>Newcomb</cp:lastModifiedBy>
  <cp:revision>228</cp:revision>
  <dcterms:created xsi:type="dcterms:W3CDTF">2015-03-06T02:41:39Z</dcterms:created>
  <dcterms:modified xsi:type="dcterms:W3CDTF">2016-03-14T07:23:15Z</dcterms:modified>
</cp:coreProperties>
</file>